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Marcellus"/>
      <p:regular r:id="rId10"/>
    </p:embeddedFont>
    <p:embeddedFont>
      <p:font typeface="Montserrat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font" Target="fonts/Marcellus-regular.fntdata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/>
          <p:nvPr/>
        </p:nvSpPr>
        <p:spPr>
          <a:xfrm>
            <a:off x="6280190" y="2802136"/>
            <a:ext cx="7556421" cy="169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5100"/>
              <a:buFont typeface="Marcellus"/>
              <a:buNone/>
            </a:pPr>
            <a:r>
              <a:rPr b="0" i="0" lang="en-US" sz="5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Introduction to Logistic Regression</a:t>
            </a:r>
            <a:endParaRPr b="0" i="0" sz="5100" u="none" cap="none" strike="noStrike"/>
          </a:p>
        </p:txBody>
      </p:sp>
      <p:sp>
        <p:nvSpPr>
          <p:cNvPr id="33" name="Google Shape;33;p8"/>
          <p:cNvSpPr/>
          <p:nvPr/>
        </p:nvSpPr>
        <p:spPr>
          <a:xfrm>
            <a:off x="6280190" y="4837748"/>
            <a:ext cx="7556421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A simple yet powerful model for binary classification that predicts probabilities and makes clear, interpretable decisions.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793790" y="907971"/>
            <a:ext cx="6540818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What Is Logistic Regression?</a:t>
            </a:r>
            <a:endParaRPr b="0" i="0" sz="4100" u="none" cap="none" strike="noStrike"/>
          </a:p>
        </p:txBody>
      </p:sp>
      <p:sp>
        <p:nvSpPr>
          <p:cNvPr id="40" name="Google Shape;40;p9"/>
          <p:cNvSpPr/>
          <p:nvPr/>
        </p:nvSpPr>
        <p:spPr>
          <a:xfrm>
            <a:off x="793790" y="2130385"/>
            <a:ext cx="7604284" cy="1179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foundational algorithm for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tasks. Unlike linear regression, which predicts continuous values, logistic regression predicts the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that something belongs to one of two classes.</a:t>
            </a:r>
            <a:endParaRPr b="0" i="0" sz="1750" u="none" cap="none" strike="noStrike"/>
          </a:p>
        </p:txBody>
      </p:sp>
      <p:sp>
        <p:nvSpPr>
          <p:cNvPr id="41" name="Google Shape;41;p9"/>
          <p:cNvSpPr/>
          <p:nvPr/>
        </p:nvSpPr>
        <p:spPr>
          <a:xfrm>
            <a:off x="793790" y="3808266"/>
            <a:ext cx="7604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It transforms these probabilities into clean 0 or 1 predictions, making it perfect for yes/no, pass/fail, or true/false scenarios.</a:t>
            </a:r>
            <a:endParaRPr b="0" i="0" sz="17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93790" y="4896549"/>
            <a:ext cx="76044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Why is it so popular? Because it's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stable, fast, and highly interpretable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— you can explain exactly why a prediction was made.</a:t>
            </a:r>
            <a:endParaRPr b="0" i="0" sz="1750" u="none" cap="none" strike="noStrike"/>
          </a:p>
        </p:txBody>
      </p:sp>
      <p:pic>
        <p:nvPicPr>
          <p:cNvPr descr="preencoded.png" id="43" name="Google Shape;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9096" y="2181463"/>
            <a:ext cx="4885015" cy="4885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93790" y="826056"/>
            <a:ext cx="10387965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Why Linear Regression Fails for Classification</a:t>
            </a:r>
            <a:endParaRPr b="0" i="0" sz="410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93790" y="1844397"/>
            <a:ext cx="30480" cy="5559147"/>
          </a:xfrm>
          <a:prstGeom prst="roundRect">
            <a:avLst>
              <a:gd fmla="val 312558" name="adj"/>
            </a:avLst>
          </a:prstGeom>
          <a:solidFill>
            <a:srgbClr val="FFE0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824270" y="1844397"/>
            <a:ext cx="13042821" cy="1648897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051084" y="2094071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Problem</a:t>
            </a:r>
            <a:endParaRPr b="0" i="0" sz="255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1051084" y="2654022"/>
            <a:ext cx="1256633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can output </a:t>
            </a:r>
            <a:r>
              <a:rPr b="1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impossible probability values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like 1.3 or -0.5. Probabilities must stay between 0 and 1.</a:t>
            </a:r>
            <a:endParaRPr b="0" i="0" sz="175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824270" y="3946922"/>
            <a:ext cx="13042821" cy="1354098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1051084" y="4196596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Solution</a:t>
            </a:r>
            <a:endParaRPr b="0" i="0" sz="255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1051084" y="4756547"/>
            <a:ext cx="12566333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the </a:t>
            </a:r>
            <a:r>
              <a:rPr b="0" i="0" lang="en-US" sz="175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sigmoid function</a:t>
            </a: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to squeeze all outputs into the valid range of 0 to 1.</a:t>
            </a:r>
            <a:endParaRPr b="0" i="0" sz="1750" u="none" cap="none" strike="noStrike"/>
          </a:p>
        </p:txBody>
      </p:sp>
      <p:sp>
        <p:nvSpPr>
          <p:cNvPr id="57" name="Google Shape;57;p10"/>
          <p:cNvSpPr/>
          <p:nvPr/>
        </p:nvSpPr>
        <p:spPr>
          <a:xfrm>
            <a:off x="824270" y="5754648"/>
            <a:ext cx="13042821" cy="1648897"/>
          </a:xfrm>
          <a:prstGeom prst="rect">
            <a:avLst/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1051084" y="6004322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The Result</a:t>
            </a:r>
            <a:endParaRPr b="0" i="0" sz="255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1051084" y="6564273"/>
            <a:ext cx="12566333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Clean, predictable probabilities that make sense for classification tasks. No unexpected values, just reliable predictions.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793790" y="751761"/>
            <a:ext cx="7415927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268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4100"/>
              <a:buFont typeface="Marcellus"/>
              <a:buNone/>
            </a:pPr>
            <a:r>
              <a:rPr b="0" i="0" lang="en-US" sz="41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The Logistic Regression Pipeline</a:t>
            </a:r>
            <a:endParaRPr b="0" i="0" sz="4100" u="none" cap="none" strike="noStrike"/>
          </a:p>
        </p:txBody>
      </p:sp>
      <p:sp>
        <p:nvSpPr>
          <p:cNvPr id="66" name="Google Shape;66;p11"/>
          <p:cNvSpPr/>
          <p:nvPr/>
        </p:nvSpPr>
        <p:spPr>
          <a:xfrm>
            <a:off x="793790" y="1883569"/>
            <a:ext cx="13042821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Here's how logistic regression transforms raw features into class predictions:</a:t>
            </a:r>
            <a:endParaRPr b="0" i="0" sz="1750" u="none" cap="none" strike="noStrike"/>
          </a:p>
        </p:txBody>
      </p:sp>
      <p:sp>
        <p:nvSpPr>
          <p:cNvPr id="67" name="Google Shape;67;p11"/>
          <p:cNvSpPr/>
          <p:nvPr/>
        </p:nvSpPr>
        <p:spPr>
          <a:xfrm>
            <a:off x="793790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1043464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630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/>
          <p:nvPr/>
        </p:nvSpPr>
        <p:spPr>
          <a:xfrm>
            <a:off x="1043464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Input Features</a:t>
            </a:r>
            <a:endParaRPr b="0" i="0" sz="255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1043464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x₁, x₂, ..., xₙ</a:t>
            </a:r>
            <a:endParaRPr b="0" i="0" sz="175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5216962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5466636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3802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5466636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Linear Combination</a:t>
            </a:r>
            <a:endParaRPr b="0" i="0" sz="2550" u="none" cap="none" strike="noStrike"/>
          </a:p>
        </p:txBody>
      </p:sp>
      <p:sp>
        <p:nvSpPr>
          <p:cNvPr id="76" name="Google Shape;76;p11"/>
          <p:cNvSpPr/>
          <p:nvPr/>
        </p:nvSpPr>
        <p:spPr>
          <a:xfrm>
            <a:off x="5466636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z = w·x + b</a:t>
            </a:r>
            <a:endParaRPr b="0" i="0" sz="1750" u="none" cap="none" strike="noStrike"/>
          </a:p>
        </p:txBody>
      </p:sp>
      <p:sp>
        <p:nvSpPr>
          <p:cNvPr id="77" name="Google Shape;77;p11"/>
          <p:cNvSpPr/>
          <p:nvPr/>
        </p:nvSpPr>
        <p:spPr>
          <a:xfrm>
            <a:off x="9640133" y="2433518"/>
            <a:ext cx="4196358" cy="2261354"/>
          </a:xfrm>
          <a:prstGeom prst="roundRect">
            <a:avLst>
              <a:gd fmla="val 4213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9889808" y="2683192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9" name="Google Shape;7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76974" y="287035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/>
          <p:nvPr/>
        </p:nvSpPr>
        <p:spPr>
          <a:xfrm>
            <a:off x="9889808" y="3590449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Sigmoid Function</a:t>
            </a:r>
            <a:endParaRPr b="0" i="0" sz="2550" u="none" cap="none" strike="noStrike"/>
          </a:p>
        </p:txBody>
      </p:sp>
      <p:sp>
        <p:nvSpPr>
          <p:cNvPr id="81" name="Google Shape;81;p11"/>
          <p:cNvSpPr/>
          <p:nvPr/>
        </p:nvSpPr>
        <p:spPr>
          <a:xfrm>
            <a:off x="9889808" y="4150400"/>
            <a:ext cx="3697010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σ(z) = 1/(1+e⁻ᶻ)</a:t>
            </a:r>
            <a:endParaRPr b="0" i="0" sz="1750" u="none" cap="none" strike="noStrike"/>
          </a:p>
        </p:txBody>
      </p:sp>
      <p:sp>
        <p:nvSpPr>
          <p:cNvPr id="82" name="Google Shape;82;p11"/>
          <p:cNvSpPr/>
          <p:nvPr/>
        </p:nvSpPr>
        <p:spPr>
          <a:xfrm>
            <a:off x="793790" y="4921687"/>
            <a:ext cx="6407944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1043464" y="517136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4" name="Google Shape;8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0630" y="535852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1043464" y="6078617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Probability</a:t>
            </a:r>
            <a:endParaRPr b="0" i="0" sz="2550" u="none" cap="none" strike="noStrike"/>
          </a:p>
        </p:txBody>
      </p:sp>
      <p:sp>
        <p:nvSpPr>
          <p:cNvPr id="86" name="Google Shape;86;p11"/>
          <p:cNvSpPr/>
          <p:nvPr/>
        </p:nvSpPr>
        <p:spPr>
          <a:xfrm>
            <a:off x="1043464" y="6638568"/>
            <a:ext cx="5908596" cy="29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Value between 0 and 1</a:t>
            </a:r>
            <a:endParaRPr b="0" i="0" sz="1750" u="none" cap="none" strike="noStrike"/>
          </a:p>
        </p:txBody>
      </p:sp>
      <p:sp>
        <p:nvSpPr>
          <p:cNvPr id="87" name="Google Shape;87;p11"/>
          <p:cNvSpPr/>
          <p:nvPr/>
        </p:nvSpPr>
        <p:spPr>
          <a:xfrm>
            <a:off x="7428548" y="4921687"/>
            <a:ext cx="6407944" cy="2556153"/>
          </a:xfrm>
          <a:prstGeom prst="roundRect">
            <a:avLst>
              <a:gd fmla="val 3727" name="adj"/>
            </a:avLst>
          </a:prstGeom>
          <a:solidFill>
            <a:srgbClr val="FFFFF4"/>
          </a:solidFill>
          <a:ln cap="flat" cmpd="sng" w="22850">
            <a:solidFill>
              <a:srgbClr val="FFE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7678222" y="5171361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FF95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5388" y="5358527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7678222" y="6078617"/>
            <a:ext cx="3260646" cy="4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411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2550"/>
              <a:buFont typeface="Marcellus"/>
              <a:buNone/>
            </a:pPr>
            <a:r>
              <a:rPr b="0" i="0" lang="en-US" sz="2550" u="none" cap="none" strike="noStrike">
                <a:solidFill>
                  <a:srgbClr val="67534F"/>
                </a:solidFill>
                <a:latin typeface="Marcellus"/>
                <a:ea typeface="Marcellus"/>
                <a:cs typeface="Marcellus"/>
                <a:sym typeface="Marcellus"/>
              </a:rPr>
              <a:t>Threshold</a:t>
            </a:r>
            <a:endParaRPr b="0" i="0" sz="2550" u="none" cap="none" strike="noStrike"/>
          </a:p>
        </p:txBody>
      </p:sp>
      <p:sp>
        <p:nvSpPr>
          <p:cNvPr id="91" name="Google Shape;91;p11"/>
          <p:cNvSpPr/>
          <p:nvPr/>
        </p:nvSpPr>
        <p:spPr>
          <a:xfrm>
            <a:off x="7678222" y="6638568"/>
            <a:ext cx="5908596" cy="589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428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750"/>
              <a:buFont typeface="Montserrat"/>
              <a:buNone/>
            </a:pPr>
            <a:r>
              <a:rPr b="0" i="0" lang="en-US" sz="175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≥ 0.5 → Class 1&lt; 0.5 → Class 0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/>
          <p:nvPr/>
        </p:nvSpPr>
        <p:spPr>
          <a:xfrm>
            <a:off x="724138" y="568881"/>
            <a:ext cx="6526411" cy="618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081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3700"/>
              <a:buFont typeface="Marcellus"/>
              <a:buNone/>
            </a:pPr>
            <a:r>
              <a:rPr b="0" i="0" lang="en-US" sz="37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Simple Example: Will You Pass?</a:t>
            </a:r>
            <a:endParaRPr b="0" i="0" sz="3700" u="none" cap="none" strike="noStrike"/>
          </a:p>
        </p:txBody>
      </p:sp>
      <p:sp>
        <p:nvSpPr>
          <p:cNvPr id="98" name="Google Shape;98;p12"/>
          <p:cNvSpPr/>
          <p:nvPr/>
        </p:nvSpPr>
        <p:spPr>
          <a:xfrm>
            <a:off x="724138" y="1704618"/>
            <a:ext cx="3878699" cy="463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357"/>
              </a:lnSpc>
              <a:spcBef>
                <a:spcPts val="0"/>
              </a:spcBef>
              <a:spcAft>
                <a:spcPts val="0"/>
              </a:spcAft>
              <a:buClr>
                <a:srgbClr val="532418"/>
              </a:buClr>
              <a:buSzPts val="2800"/>
              <a:buFont typeface="Marcellus"/>
              <a:buNone/>
            </a:pPr>
            <a:r>
              <a:rPr b="0" i="0" lang="en-US" sz="2800" u="none" cap="none" strike="noStrike">
                <a:solidFill>
                  <a:srgbClr val="532418"/>
                </a:solidFill>
                <a:latin typeface="Marcellus"/>
                <a:ea typeface="Marcellus"/>
                <a:cs typeface="Marcellus"/>
                <a:sym typeface="Marcellus"/>
              </a:rPr>
              <a:t>Predicting Exam Success</a:t>
            </a:r>
            <a:endParaRPr b="0" i="0" sz="2800" u="none" cap="none" strike="noStrike"/>
          </a:p>
        </p:txBody>
      </p:sp>
      <p:sp>
        <p:nvSpPr>
          <p:cNvPr id="99" name="Google Shape;99;p12"/>
          <p:cNvSpPr/>
          <p:nvPr/>
        </p:nvSpPr>
        <p:spPr>
          <a:xfrm>
            <a:off x="724138" y="2375416"/>
            <a:ext cx="633864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None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Imagine you're predicting whether a student will </a:t>
            </a:r>
            <a:r>
              <a:rPr b="0" i="0" lang="en-US" sz="1600" u="none" cap="none" strike="noStrike">
                <a:solidFill>
                  <a:srgbClr val="FF954F"/>
                </a:solidFill>
                <a:latin typeface="Montserrat"/>
                <a:ea typeface="Montserrat"/>
                <a:cs typeface="Montserrat"/>
                <a:sym typeface="Montserrat"/>
              </a:rPr>
              <a:t>pass or fail</a:t>
            </a: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 based on hours studied.</a:t>
            </a:r>
            <a:endParaRPr b="0" i="0" sz="1600" u="none" cap="none" strike="noStrike"/>
          </a:p>
        </p:txBody>
      </p:sp>
      <p:sp>
        <p:nvSpPr>
          <p:cNvPr id="100" name="Google Shape;100;p12"/>
          <p:cNvSpPr/>
          <p:nvPr/>
        </p:nvSpPr>
        <p:spPr>
          <a:xfrm>
            <a:off x="724138" y="3099435"/>
            <a:ext cx="6338649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More hours studied → higher probability of passing</a:t>
            </a:r>
            <a:endParaRPr b="0" i="0" sz="1600" u="none" cap="none" strike="noStrike"/>
          </a:p>
        </p:txBody>
      </p:sp>
      <p:sp>
        <p:nvSpPr>
          <p:cNvPr id="101" name="Google Shape;101;p12"/>
          <p:cNvSpPr/>
          <p:nvPr/>
        </p:nvSpPr>
        <p:spPr>
          <a:xfrm>
            <a:off x="724138" y="3440787"/>
            <a:ext cx="6338649" cy="537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learns the relationship between study time and success</a:t>
            </a:r>
            <a:endParaRPr b="0" i="0" sz="160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724138" y="4051102"/>
            <a:ext cx="6338649" cy="268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67534F"/>
              </a:buClr>
              <a:buSzPts val="1600"/>
              <a:buFont typeface="Montserrat"/>
              <a:buChar char="•"/>
            </a:pPr>
            <a:r>
              <a:rPr b="0" i="0" lang="en-US" sz="1600" u="none" cap="none" strike="noStrike">
                <a:solidFill>
                  <a:srgbClr val="67534F"/>
                </a:solidFill>
                <a:latin typeface="Montserrat"/>
                <a:ea typeface="Montserrat"/>
                <a:cs typeface="Montserrat"/>
                <a:sym typeface="Montserrat"/>
              </a:rPr>
              <a:t>We'll demonstrate this live in Colab with real code</a:t>
            </a:r>
            <a:endParaRPr b="0" i="0" sz="160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24138" y="4552712"/>
            <a:ext cx="6338649" cy="1623774"/>
          </a:xfrm>
          <a:prstGeom prst="roundRect">
            <a:avLst>
              <a:gd fmla="val 5352" name="adj"/>
            </a:avLst>
          </a:prstGeom>
          <a:solidFill>
            <a:srgbClr val="FFD1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950" y="4835962"/>
            <a:ext cx="258604" cy="206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/>
          <p:nvPr/>
        </p:nvSpPr>
        <p:spPr>
          <a:xfrm>
            <a:off x="1396365" y="4811197"/>
            <a:ext cx="5459611" cy="1075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Insight: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Logistic regression is just linear regression wrapped with a sigmoid function. It gives you probability-based decisions without unnecessary complexity.</a:t>
            </a:r>
            <a:endParaRPr b="0" i="0" sz="1600" u="none" cap="none" strike="noStrike"/>
          </a:p>
        </p:txBody>
      </p:sp>
      <p:pic>
        <p:nvPicPr>
          <p:cNvPr descr="preencoded.png" id="106" name="Google Shape;1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5233" y="1730454"/>
            <a:ext cx="6338649" cy="63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